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grandir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Agrandir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5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gif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10138927" y="-335185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600950" y="7204512"/>
            <a:ext cx="3086100" cy="720832"/>
            <a:chOff x="0" y="0"/>
            <a:chExt cx="812800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89849"/>
            </a:xfrm>
            <a:custGeom>
              <a:avLst/>
              <a:gdLst/>
              <a:ahLst/>
              <a:cxnLst/>
              <a:rect r="r" b="b" t="t" l="l"/>
              <a:pathLst>
                <a:path h="189849" w="812800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12494" y="7488855"/>
            <a:ext cx="246604" cy="192659"/>
          </a:xfrm>
          <a:custGeom>
            <a:avLst/>
            <a:gdLst/>
            <a:ahLst/>
            <a:cxnLst/>
            <a:rect r="r" b="b" t="t" l="l"/>
            <a:pathLst>
              <a:path h="192659" w="246604">
                <a:moveTo>
                  <a:pt x="0" y="0"/>
                </a:moveTo>
                <a:lnTo>
                  <a:pt x="246604" y="0"/>
                </a:lnTo>
                <a:lnTo>
                  <a:pt x="246604" y="192659"/>
                </a:lnTo>
                <a:lnTo>
                  <a:pt x="0" y="19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356621" y="2074227"/>
            <a:ext cx="278501" cy="2785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92911" y="2419597"/>
            <a:ext cx="15902178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 spc="-359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SmartStock Inventory Optimization for Retail Stores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9178" y="4986816"/>
            <a:ext cx="12991559" cy="55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-12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Intelligent Store Sales Forecasting &amp; Inventory Management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70765" y="7385477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7995" y="8172902"/>
            <a:ext cx="3221676" cy="10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</a:t>
            </a:r>
          </a:p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Group -2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18104" y="8172902"/>
            <a:ext cx="4512775" cy="1085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Guided by:</a:t>
            </a:r>
          </a:p>
          <a:p>
            <a:pPr algn="ctr">
              <a:lnSpc>
                <a:spcPts val="4224"/>
              </a:lnSpc>
            </a:pPr>
            <a:r>
              <a:rPr lang="en-US" b="true" sz="3017" spc="-120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shakthi Gopalakrishnan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05605">
            <a:off x="-3202286" y="-1135564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2001925" y="425959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4126685" y="-564431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6119" y="-1079353"/>
            <a:ext cx="8286064" cy="11972436"/>
            <a:chOff x="0" y="0"/>
            <a:chExt cx="4356481" cy="6294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" y="-5"/>
              <a:ext cx="4356320" cy="6294633"/>
            </a:xfrm>
            <a:custGeom>
              <a:avLst/>
              <a:gdLst/>
              <a:ahLst/>
              <a:cxnLst/>
              <a:rect r="r" b="b" t="t" l="l"/>
              <a:pathLst>
                <a:path h="6294633" w="4356320">
                  <a:moveTo>
                    <a:pt x="4070951" y="481970"/>
                  </a:moveTo>
                  <a:cubicBezTo>
                    <a:pt x="4227923" y="516133"/>
                    <a:pt x="4356320" y="675518"/>
                    <a:pt x="4356320" y="836173"/>
                  </a:cubicBezTo>
                  <a:lnTo>
                    <a:pt x="4356320" y="6002533"/>
                  </a:lnTo>
                  <a:cubicBezTo>
                    <a:pt x="4356320" y="6163188"/>
                    <a:pt x="4224875" y="6294633"/>
                    <a:pt x="4064220" y="6294633"/>
                  </a:cubicBezTo>
                  <a:lnTo>
                    <a:pt x="227169" y="6294633"/>
                  </a:lnTo>
                  <a:cubicBezTo>
                    <a:pt x="66514" y="6294633"/>
                    <a:pt x="-31530" y="6167506"/>
                    <a:pt x="9237" y="6012058"/>
                  </a:cubicBezTo>
                  <a:lnTo>
                    <a:pt x="1528919" y="227081"/>
                  </a:lnTo>
                  <a:cubicBezTo>
                    <a:pt x="1569686" y="71760"/>
                    <a:pt x="1731611" y="-27427"/>
                    <a:pt x="1888583" y="6736"/>
                  </a:cubicBezTo>
                  <a:lnTo>
                    <a:pt x="4070951" y="481970"/>
                  </a:lnTo>
                  <a:close/>
                </a:path>
              </a:pathLst>
            </a:custGeom>
            <a:blipFill>
              <a:blip r:embed="rId4"/>
              <a:stretch>
                <a:fillRect l="-75647" t="0" r="-75647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427793"/>
            <a:ext cx="278501" cy="27850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525320"/>
            <a:ext cx="11045199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Database Schema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20421"/>
            <a:ext cx="9303384" cy="365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Users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ID, Name, Email, Password Hash (Secure).</a:t>
            </a:r>
          </a:p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Inventory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Store Number, Item Family, Current Stock.</a:t>
            </a:r>
          </a:p>
          <a:p>
            <a:pPr algn="l" marL="669286" indent="-334643" lvl="1">
              <a:lnSpc>
                <a:spcPts val="4835"/>
              </a:lnSpc>
              <a:buFont typeface="Arial"/>
              <a:buChar char="•"/>
            </a:pPr>
            <a:r>
              <a:rPr lang="en-US" b="true" sz="3099" spc="226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SalesRecords</a:t>
            </a:r>
            <a:r>
              <a:rPr lang="en-US" sz="3099" spc="22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Historical sales data used for training.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660" y="3223191"/>
            <a:ext cx="5000639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Data Modeling (MySQL)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59623" y="2241424"/>
            <a:ext cx="10991375" cy="6924392"/>
          </a:xfrm>
          <a:custGeom>
            <a:avLst/>
            <a:gdLst/>
            <a:ahLst/>
            <a:cxnLst/>
            <a:rect r="r" b="b" t="t" l="l"/>
            <a:pathLst>
              <a:path h="6924392" w="10991375">
                <a:moveTo>
                  <a:pt x="0" y="0"/>
                </a:moveTo>
                <a:lnTo>
                  <a:pt x="10991375" y="0"/>
                </a:lnTo>
                <a:lnTo>
                  <a:pt x="10991375" y="6924392"/>
                </a:lnTo>
                <a:lnTo>
                  <a:pt x="0" y="6924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48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63" y="442651"/>
            <a:ext cx="16580298" cy="17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10799" spc="-431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3538" y="1900111"/>
            <a:ext cx="143664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How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3538" y="2725611"/>
            <a:ext cx="7030706" cy="718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Login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authenticates via secure login page.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views "Auto Stock Alerts" graph to see red (Overstock) or green (Understock) bars.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checks specific "Critical Alerts" table.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Action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triggers "Send Alerts" to notify the procurement team.</a:t>
            </a:r>
          </a:p>
          <a:p>
            <a:pPr algn="l" marL="561344" indent="-280672" lvl="1">
              <a:lnSpc>
                <a:spcPts val="4056"/>
              </a:lnSpc>
              <a:buAutoNum type="arabicPeriod" startAt="1"/>
            </a:pPr>
            <a:r>
              <a:rPr lang="en-US" b="true" sz="2600" spc="23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  <a:r>
              <a:rPr lang="en-US" sz="2600" spc="239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User adds new items via the "Manage Items" tab.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19669" y="4470509"/>
            <a:ext cx="572461" cy="170698"/>
          </a:xfrm>
          <a:custGeom>
            <a:avLst/>
            <a:gdLst/>
            <a:ahLst/>
            <a:cxnLst/>
            <a:rect r="r" b="b" t="t" l="l"/>
            <a:pathLst>
              <a:path h="170698" w="572461">
                <a:moveTo>
                  <a:pt x="0" y="0"/>
                </a:moveTo>
                <a:lnTo>
                  <a:pt x="572462" y="0"/>
                </a:lnTo>
                <a:lnTo>
                  <a:pt x="572462" y="170697"/>
                </a:lnTo>
                <a:lnTo>
                  <a:pt x="0" y="170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5860" y="3195788"/>
            <a:ext cx="626271" cy="186743"/>
          </a:xfrm>
          <a:custGeom>
            <a:avLst/>
            <a:gdLst/>
            <a:ahLst/>
            <a:cxnLst/>
            <a:rect r="r" b="b" t="t" l="l"/>
            <a:pathLst>
              <a:path h="186743" w="626271">
                <a:moveTo>
                  <a:pt x="0" y="0"/>
                </a:moveTo>
                <a:lnTo>
                  <a:pt x="626271" y="0"/>
                </a:lnTo>
                <a:lnTo>
                  <a:pt x="626271" y="186742"/>
                </a:lnTo>
                <a:lnTo>
                  <a:pt x="0" y="186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1071" y="1500771"/>
            <a:ext cx="6917721" cy="6917721"/>
          </a:xfrm>
          <a:custGeom>
            <a:avLst/>
            <a:gdLst/>
            <a:ahLst/>
            <a:cxnLst/>
            <a:rect r="r" b="b" t="t" l="l"/>
            <a:pathLst>
              <a:path h="6917721" w="6917721">
                <a:moveTo>
                  <a:pt x="0" y="0"/>
                </a:moveTo>
                <a:lnTo>
                  <a:pt x="6917721" y="0"/>
                </a:lnTo>
                <a:lnTo>
                  <a:pt x="6917721" y="6917721"/>
                </a:lnTo>
                <a:lnTo>
                  <a:pt x="0" y="6917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80633" y="206894"/>
            <a:ext cx="11741220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Notification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52838" y="1646222"/>
            <a:ext cx="8570311" cy="751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Logic: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If Stock &lt; 0.8 * Predicted Demand         Understock Alert.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If Stock &gt; 1.2 * Predicted Demand  Overstock Alert.</a:t>
            </a:r>
          </a:p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Channels: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b="true" sz="2799" spc="145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Email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Uses SMTP (Gmail) to send detailed reports.</a:t>
            </a:r>
          </a:p>
          <a:p>
            <a:pPr algn="l" marL="1209036" indent="-403012" lvl="2">
              <a:lnSpc>
                <a:spcPts val="4983"/>
              </a:lnSpc>
              <a:buFont typeface="Arial"/>
              <a:buChar char="⚬"/>
            </a:pPr>
            <a:r>
              <a:rPr lang="en-US" b="true" sz="2799" spc="145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SMS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Uses Twilio API for instant urgent notifications.</a:t>
            </a:r>
          </a:p>
          <a:p>
            <a:pPr algn="l" marL="604518" indent="-302259" lvl="1">
              <a:lnSpc>
                <a:spcPts val="4983"/>
              </a:lnSpc>
              <a:buFont typeface="Arial"/>
              <a:buChar char="•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Settings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Toggle switches in UI to enable/disable specific channels.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09866" y="793933"/>
            <a:ext cx="2514999" cy="2798379"/>
          </a:xfrm>
          <a:custGeom>
            <a:avLst/>
            <a:gdLst/>
            <a:ahLst/>
            <a:cxnLst/>
            <a:rect r="r" b="b" t="t" l="l"/>
            <a:pathLst>
              <a:path h="2798379" w="2514999">
                <a:moveTo>
                  <a:pt x="0" y="0"/>
                </a:moveTo>
                <a:lnTo>
                  <a:pt x="2514999" y="0"/>
                </a:lnTo>
                <a:lnTo>
                  <a:pt x="2514999" y="2798378"/>
                </a:lnTo>
                <a:lnTo>
                  <a:pt x="0" y="2798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1651" y="7092661"/>
            <a:ext cx="2393520" cy="2451006"/>
          </a:xfrm>
          <a:custGeom>
            <a:avLst/>
            <a:gdLst/>
            <a:ahLst/>
            <a:cxnLst/>
            <a:rect r="r" b="b" t="t" l="l"/>
            <a:pathLst>
              <a:path h="2451006" w="2393520">
                <a:moveTo>
                  <a:pt x="0" y="0"/>
                </a:moveTo>
                <a:lnTo>
                  <a:pt x="2393520" y="0"/>
                </a:lnTo>
                <a:lnTo>
                  <a:pt x="2393520" y="2451005"/>
                </a:lnTo>
                <a:lnTo>
                  <a:pt x="0" y="2451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849" t="0" r="-2684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86313" y="101782"/>
            <a:ext cx="13242124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320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Advanced Analytics Module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8764" y="1362258"/>
            <a:ext cx="7431718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Adva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nced Analytics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6342" y="2127412"/>
            <a:ext cx="15032709" cy="208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979" indent="-350490" lvl="1">
              <a:lnSpc>
                <a:spcPts val="5616"/>
              </a:lnSpc>
              <a:buFont typeface="Arial"/>
              <a:buChar char="•"/>
            </a:pPr>
            <a:r>
              <a:rPr lang="en-US" b="true" sz="3246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ABC Analysis</a:t>
            </a:r>
            <a:r>
              <a:rPr lang="en-US" sz="324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Visualizes inventory value distribution.</a:t>
            </a:r>
          </a:p>
          <a:p>
            <a:pPr algn="l" marL="700979" indent="-350490" lvl="1">
              <a:lnSpc>
                <a:spcPts val="5616"/>
              </a:lnSpc>
              <a:buFont typeface="Arial"/>
              <a:buChar char="•"/>
            </a:pPr>
            <a:r>
              <a:rPr lang="en-US" b="true" sz="3246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  <a:r>
              <a:rPr lang="en-US" sz="324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Flags irregular sales patterns in real-time.</a:t>
            </a:r>
          </a:p>
          <a:p>
            <a:pPr algn="l" marL="700979" indent="-350490" lvl="1">
              <a:lnSpc>
                <a:spcPts val="5616"/>
              </a:lnSpc>
              <a:buFont typeface="Arial"/>
              <a:buChar char="•"/>
            </a:pPr>
            <a:r>
              <a:rPr lang="en-US" b="true" sz="3246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Basket</a:t>
            </a:r>
            <a:r>
              <a:rPr lang="en-US" sz="324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Discovers hidden buying patterns.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5456" y="4451350"/>
            <a:ext cx="14797088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b="true" sz="8000" spc="-32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Smart Assistant &amp; Optimization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2282" y="5711825"/>
            <a:ext cx="486472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ntelligent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09939" y="6499225"/>
            <a:ext cx="13835051" cy="349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980" indent="-350490" lvl="1">
              <a:lnSpc>
                <a:spcPts val="5616"/>
              </a:lnSpc>
              <a:buFont typeface="Arial"/>
              <a:buChar char="•"/>
            </a:pPr>
            <a:r>
              <a:rPr lang="en-US" b="true" sz="3246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Chatbot:</a:t>
            </a:r>
            <a:r>
              <a:rPr lang="en-US" sz="324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"An integrated AI assistant for instant data retrieval without navigating menus."</a:t>
            </a:r>
          </a:p>
          <a:p>
            <a:pPr algn="l" marL="700980" indent="-350490" lvl="1">
              <a:lnSpc>
                <a:spcPts val="5616"/>
              </a:lnSpc>
              <a:buFont typeface="Arial"/>
              <a:buChar char="•"/>
            </a:pPr>
            <a:r>
              <a:rPr lang="en-US" b="true" sz="3246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 System</a:t>
            </a:r>
            <a:r>
              <a:rPr lang="en-US" sz="324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"An optimization engine that balances stock between stores, transforming overstock waste into useful inventory elsewhere."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0500" y="0"/>
            <a:ext cx="6724229" cy="10643535"/>
            <a:chOff x="0" y="0"/>
            <a:chExt cx="6842140" cy="108301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44"/>
              <a:ext cx="6842130" cy="10830216"/>
            </a:xfrm>
            <a:custGeom>
              <a:avLst/>
              <a:gdLst/>
              <a:ahLst/>
              <a:cxnLst/>
              <a:rect r="r" b="b" t="t" l="l"/>
              <a:pathLst>
                <a:path h="10830216" w="6842130">
                  <a:moveTo>
                    <a:pt x="5108463" y="1119549"/>
                  </a:moveTo>
                  <a:cubicBezTo>
                    <a:pt x="5055250" y="967911"/>
                    <a:pt x="4883419" y="815892"/>
                    <a:pt x="4726448" y="781729"/>
                  </a:cubicBezTo>
                  <a:lnTo>
                    <a:pt x="285369" y="6521"/>
                  </a:lnTo>
                  <a:cubicBezTo>
                    <a:pt x="128397" y="-27642"/>
                    <a:pt x="0" y="75863"/>
                    <a:pt x="0" y="236518"/>
                  </a:cubicBezTo>
                  <a:lnTo>
                    <a:pt x="0" y="10538116"/>
                  </a:lnTo>
                  <a:cubicBezTo>
                    <a:pt x="0" y="10698772"/>
                    <a:pt x="131445" y="10830216"/>
                    <a:pt x="292100" y="10830216"/>
                  </a:cubicBezTo>
                  <a:lnTo>
                    <a:pt x="6631194" y="10830216"/>
                  </a:lnTo>
                  <a:cubicBezTo>
                    <a:pt x="6791848" y="10830216"/>
                    <a:pt x="6879733" y="10706138"/>
                    <a:pt x="6826647" y="10554627"/>
                  </a:cubicBezTo>
                  <a:lnTo>
                    <a:pt x="5108463" y="1119549"/>
                  </a:lnTo>
                  <a:close/>
                </a:path>
              </a:pathLst>
            </a:custGeom>
            <a:blipFill>
              <a:blip r:embed="rId4"/>
              <a:stretch>
                <a:fillRect l="-108287" t="0" r="-1082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533729" y="2183130"/>
            <a:ext cx="10473433" cy="566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 Models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Integration with WhatsApp API.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Supplier Integration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Automatically generate Purchase Orders (POs) sent to suppliers.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Multi-User Roles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Admin vs. Store Manager permissions.</a:t>
            </a:r>
          </a:p>
          <a:p>
            <a:pPr algn="l">
              <a:lnSpc>
                <a:spcPts val="5669"/>
              </a:lnSpc>
            </a:pPr>
            <a:r>
              <a:rPr lang="en-US" b="true" sz="2699" spc="48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Dockerization</a:t>
            </a:r>
            <a:r>
              <a:rPr lang="en-US" sz="2699" spc="48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Containerizing the app for cloud deployment (AWS/Azure).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6509" y="206894"/>
            <a:ext cx="12285345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Enhancements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76292" y="-464733"/>
            <a:ext cx="9652688" cy="5683020"/>
          </a:xfrm>
          <a:custGeom>
            <a:avLst/>
            <a:gdLst/>
            <a:ahLst/>
            <a:cxnLst/>
            <a:rect r="r" b="b" t="t" l="l"/>
            <a:pathLst>
              <a:path h="5683020" w="9652688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6301" y="4951587"/>
            <a:ext cx="11917455" cy="379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SmartStock bridges the gap between raw data and actionable insights.</a:t>
            </a:r>
          </a:p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It reduces waste and prevents revenue loss.</a:t>
            </a:r>
          </a:p>
          <a:p>
            <a:pPr algn="l" marL="626107" indent="-313054" lvl="1">
              <a:lnSpc>
                <a:spcPts val="6089"/>
              </a:lnSpc>
              <a:buFont typeface="Arial"/>
              <a:buChar char="•"/>
            </a:pPr>
            <a:r>
              <a:rPr lang="en-US" sz="2899" spc="516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A modern, scalable solution built with Python and FastAPI.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3461" y="1028700"/>
            <a:ext cx="13649711" cy="7679162"/>
          </a:xfrm>
          <a:custGeom>
            <a:avLst/>
            <a:gdLst/>
            <a:ahLst/>
            <a:cxnLst/>
            <a:rect r="r" b="b" t="t" l="l"/>
            <a:pathLst>
              <a:path h="7679162" w="13649711">
                <a:moveTo>
                  <a:pt x="0" y="0"/>
                </a:moveTo>
                <a:lnTo>
                  <a:pt x="13649710" y="0"/>
                </a:lnTo>
                <a:lnTo>
                  <a:pt x="13649710" y="7679162"/>
                </a:lnTo>
                <a:lnTo>
                  <a:pt x="0" y="7679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8039">
            <a:off x="4512890" y="-397674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4265936" y="-21847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2164830" y="585827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3174" y="2862318"/>
            <a:ext cx="3396654" cy="33966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69880" y="2862318"/>
            <a:ext cx="3396654" cy="339665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525639" y="3124783"/>
            <a:ext cx="2871724" cy="28717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032345" y="3124783"/>
            <a:ext cx="2871724" cy="28717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8931" y="4172182"/>
            <a:ext cx="3396654" cy="3396654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4251396" y="4434648"/>
            <a:ext cx="2871724" cy="28717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355132" y="4298180"/>
            <a:ext cx="3396654" cy="339665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1617597" y="4560645"/>
            <a:ext cx="2871724" cy="28717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51786" y="2736320"/>
            <a:ext cx="3396654" cy="3396654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5014251" y="2998785"/>
            <a:ext cx="2871724" cy="28717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8623" y="6338076"/>
            <a:ext cx="3725757" cy="109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SMRITI</a:t>
            </a:r>
          </a:p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[FRONTEND]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88931" y="7599585"/>
            <a:ext cx="3725757" cy="109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AMAN KUMAR</a:t>
            </a:r>
          </a:p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2039" y="1502559"/>
            <a:ext cx="9443922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b="true" sz="9584" spc="-383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Meet 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47510" y="6338076"/>
            <a:ext cx="3725757" cy="109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VAISHNAVI</a:t>
            </a:r>
          </a:p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FRONTEND(LOGIN)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55132" y="7742460"/>
            <a:ext cx="3725757" cy="109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GIRIJA PAVANI</a:t>
            </a:r>
          </a:p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751786" y="6212078"/>
            <a:ext cx="3725757" cy="109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DURGA PRASAD</a:t>
            </a:r>
          </a:p>
          <a:p>
            <a:pPr algn="ctr">
              <a:lnSpc>
                <a:spcPts val="4299"/>
              </a:lnSpc>
            </a:pPr>
            <a:r>
              <a:rPr lang="en-US" b="true" sz="3071" spc="-122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2810" y="-259381"/>
            <a:ext cx="4754847" cy="10805761"/>
            <a:chOff x="0" y="0"/>
            <a:chExt cx="3093720" cy="7030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951" t="0" r="-3095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004511">
            <a:off x="766945" y="1600369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58817" y="3569828"/>
            <a:ext cx="501594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Introduction &amp; Objective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Technology Stack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1693" y="3510895"/>
            <a:ext cx="63592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1202" y="3510895"/>
            <a:ext cx="635923" cy="513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07.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08.09.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10.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7677" y="3701079"/>
            <a:ext cx="5109111" cy="480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2900" spc="-116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ML Model &amp; Forecasting Logic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Key Features &amp; Modules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Database Design</a:t>
            </a:r>
          </a:p>
          <a:p>
            <a:pPr algn="l">
              <a:lnSpc>
                <a:spcPts val="7500"/>
              </a:lnSpc>
            </a:pPr>
            <a:r>
              <a:rPr lang="en-US" sz="3000" spc="-12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Live Demo / UI Walkthrough</a:t>
            </a:r>
          </a:p>
          <a:p>
            <a:pPr algn="l">
              <a:lnSpc>
                <a:spcPts val="7500"/>
              </a:lnSpc>
            </a:pPr>
            <a:r>
              <a:rPr lang="en-US" sz="3000" spc="-12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Future Scope &amp; Conclusion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851693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1551202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851693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551202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4851693" y="6891557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551202" y="6891557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4861965" y="7947640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1560727" y="795716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4851693" y="1525320"/>
            <a:ext cx="12118294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Table Of Content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3106605" y="-227551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351897" y="43102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1161" y="5082408"/>
            <a:ext cx="2042588" cy="20425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90358" y="5082408"/>
            <a:ext cx="2042588" cy="20425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61216" y="2420447"/>
            <a:ext cx="2042588" cy="20425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343107" y="2420447"/>
            <a:ext cx="2042588" cy="204258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-9088373">
            <a:off x="11310460" y="-73232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4580467" y="-750375"/>
            <a:ext cx="4061172" cy="10939184"/>
          </a:xfrm>
          <a:custGeom>
            <a:avLst/>
            <a:gdLst/>
            <a:ahLst/>
            <a:cxnLst/>
            <a:rect r="r" b="b" t="t" l="l"/>
            <a:pathLst>
              <a:path h="10939184" w="4061172">
                <a:moveTo>
                  <a:pt x="0" y="0"/>
                </a:moveTo>
                <a:lnTo>
                  <a:pt x="4061172" y="0"/>
                </a:lnTo>
                <a:lnTo>
                  <a:pt x="4061172" y="10939184"/>
                </a:lnTo>
                <a:lnTo>
                  <a:pt x="0" y="1093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760688" y="7015049"/>
            <a:ext cx="4879735" cy="2927841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6770" r="0" b="-677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4060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251321" y="532990"/>
            <a:ext cx="11378742" cy="139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b="true" sz="8684" spc="-347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4893" y="5910381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4948" y="3229369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01.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9978" y="5910381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96839" y="3229369"/>
            <a:ext cx="935123" cy="40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b="true" sz="2594" spc="-103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04.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19576" y="5180256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OVERSTOCKING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37825" y="2565441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STOCKOUTS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8523" y="2959794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AGILITY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27524" y="5180256"/>
            <a:ext cx="410528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 spc="-99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MANUAL ERRORS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29869" y="5638473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Wasting capital and storage space on items that won't sell.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90897" y="3039187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Losing sales because items are out of stock.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71420" y="3433540"/>
            <a:ext cx="4105282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Traditional systems cannot react quickly to promotional changes.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80595" y="5654003"/>
            <a:ext cx="410528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 spc="-8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Human error in predicting demand leads to inefficiencies.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878239" y="1850816"/>
            <a:ext cx="12680684" cy="7273487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29892" r="0" b="-2989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987724" y="1714547"/>
            <a:ext cx="984226" cy="920251"/>
          </a:xfrm>
          <a:custGeom>
            <a:avLst/>
            <a:gdLst/>
            <a:ahLst/>
            <a:cxnLst/>
            <a:rect r="r" b="b" t="t" l="l"/>
            <a:pathLst>
              <a:path h="920251" w="984226">
                <a:moveTo>
                  <a:pt x="0" y="0"/>
                </a:moveTo>
                <a:lnTo>
                  <a:pt x="984226" y="0"/>
                </a:lnTo>
                <a:lnTo>
                  <a:pt x="984226" y="920252"/>
                </a:lnTo>
                <a:lnTo>
                  <a:pt x="0" y="920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667881" y="2755181"/>
            <a:ext cx="278501" cy="27850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002470" y="2814607"/>
            <a:ext cx="8468774" cy="6053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 full-stack web application that predicts future sales using Machine Learning.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Automatically compares predictions with current stock levels.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Classifies inventory status: Overstock, Understock, or Balanced.</a:t>
            </a:r>
          </a:p>
          <a:p>
            <a:pPr algn="l" marL="604515" indent="-302257" lvl="1">
              <a:lnSpc>
                <a:spcPts val="5347"/>
              </a:lnSpc>
              <a:buFont typeface="Arial"/>
              <a:buChar char="•"/>
            </a:pPr>
            <a:r>
              <a:rPr lang="en-US" sz="2799" spc="22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Sends real-time alerts via Email and SMS to store managers.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1485880"/>
            <a:ext cx="8932293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The Solution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506919" y="-41542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574452" y="5118119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395711" y="9387189"/>
            <a:ext cx="4863589" cy="720832"/>
            <a:chOff x="0" y="0"/>
            <a:chExt cx="1280945" cy="189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0945" cy="189849"/>
            </a:xfrm>
            <a:custGeom>
              <a:avLst/>
              <a:gdLst/>
              <a:ahLst/>
              <a:cxnLst/>
              <a:rect r="r" b="b" t="t" l="l"/>
              <a:pathLst>
                <a:path h="189849" w="1280945">
                  <a:moveTo>
                    <a:pt x="81182" y="0"/>
                  </a:moveTo>
                  <a:lnTo>
                    <a:pt x="1199763" y="0"/>
                  </a:lnTo>
                  <a:cubicBezTo>
                    <a:pt x="1244599" y="0"/>
                    <a:pt x="1280945" y="36347"/>
                    <a:pt x="1280945" y="81182"/>
                  </a:cubicBezTo>
                  <a:lnTo>
                    <a:pt x="1280945" y="108666"/>
                  </a:lnTo>
                  <a:cubicBezTo>
                    <a:pt x="1280945" y="130197"/>
                    <a:pt x="1272392" y="150846"/>
                    <a:pt x="1257168" y="166071"/>
                  </a:cubicBezTo>
                  <a:cubicBezTo>
                    <a:pt x="1241943" y="181296"/>
                    <a:pt x="1221294" y="189849"/>
                    <a:pt x="1199763" y="189849"/>
                  </a:cubicBezTo>
                  <a:lnTo>
                    <a:pt x="81182" y="189849"/>
                  </a:lnTo>
                  <a:cubicBezTo>
                    <a:pt x="59652" y="189849"/>
                    <a:pt x="39002" y="181296"/>
                    <a:pt x="23778" y="166071"/>
                  </a:cubicBezTo>
                  <a:cubicBezTo>
                    <a:pt x="8553" y="150846"/>
                    <a:pt x="0" y="130197"/>
                    <a:pt x="0" y="108666"/>
                  </a:cubicBezTo>
                  <a:lnTo>
                    <a:pt x="0" y="81182"/>
                  </a:lnTo>
                  <a:cubicBezTo>
                    <a:pt x="0" y="59652"/>
                    <a:pt x="8553" y="39002"/>
                    <a:pt x="23778" y="23778"/>
                  </a:cubicBezTo>
                  <a:cubicBezTo>
                    <a:pt x="39002" y="8553"/>
                    <a:pt x="59652" y="0"/>
                    <a:pt x="81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0945" cy="22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63453" y="9588379"/>
            <a:ext cx="429286" cy="318452"/>
          </a:xfrm>
          <a:custGeom>
            <a:avLst/>
            <a:gdLst/>
            <a:ahLst/>
            <a:cxnLst/>
            <a:rect r="r" b="b" t="t" l="l"/>
            <a:pathLst>
              <a:path h="318452" w="429286">
                <a:moveTo>
                  <a:pt x="0" y="0"/>
                </a:moveTo>
                <a:lnTo>
                  <a:pt x="429286" y="0"/>
                </a:lnTo>
                <a:lnTo>
                  <a:pt x="429286" y="318452"/>
                </a:lnTo>
                <a:lnTo>
                  <a:pt x="0" y="3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157064" y="1717443"/>
            <a:ext cx="14880052" cy="7540857"/>
            <a:chOff x="0" y="0"/>
            <a:chExt cx="3919026" cy="19860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19026" cy="1986069"/>
            </a:xfrm>
            <a:custGeom>
              <a:avLst/>
              <a:gdLst/>
              <a:ahLst/>
              <a:cxnLst/>
              <a:rect r="r" b="b" t="t" l="l"/>
              <a:pathLst>
                <a:path h="1986069" w="3919026">
                  <a:moveTo>
                    <a:pt x="13007" y="0"/>
                  </a:moveTo>
                  <a:lnTo>
                    <a:pt x="3906019" y="0"/>
                  </a:lnTo>
                  <a:cubicBezTo>
                    <a:pt x="3909469" y="0"/>
                    <a:pt x="3912777" y="1370"/>
                    <a:pt x="3915216" y="3810"/>
                  </a:cubicBezTo>
                  <a:cubicBezTo>
                    <a:pt x="3917656" y="6249"/>
                    <a:pt x="3919026" y="9557"/>
                    <a:pt x="3919026" y="13007"/>
                  </a:cubicBezTo>
                  <a:lnTo>
                    <a:pt x="3919026" y="1973062"/>
                  </a:lnTo>
                  <a:cubicBezTo>
                    <a:pt x="3919026" y="1976512"/>
                    <a:pt x="3917656" y="1979820"/>
                    <a:pt x="3915216" y="1982260"/>
                  </a:cubicBezTo>
                  <a:cubicBezTo>
                    <a:pt x="3912777" y="1984699"/>
                    <a:pt x="3909469" y="1986069"/>
                    <a:pt x="3906019" y="1986069"/>
                  </a:cubicBezTo>
                  <a:lnTo>
                    <a:pt x="13007" y="1986069"/>
                  </a:lnTo>
                  <a:cubicBezTo>
                    <a:pt x="9557" y="1986069"/>
                    <a:pt x="6249" y="1984699"/>
                    <a:pt x="3810" y="1982260"/>
                  </a:cubicBezTo>
                  <a:cubicBezTo>
                    <a:pt x="1370" y="1979820"/>
                    <a:pt x="0" y="1976512"/>
                    <a:pt x="0" y="1973062"/>
                  </a:cubicBezTo>
                  <a:lnTo>
                    <a:pt x="0" y="13007"/>
                  </a:lnTo>
                  <a:cubicBezTo>
                    <a:pt x="0" y="9557"/>
                    <a:pt x="1370" y="6249"/>
                    <a:pt x="3810" y="3810"/>
                  </a:cubicBezTo>
                  <a:cubicBezTo>
                    <a:pt x="6249" y="1370"/>
                    <a:pt x="9557" y="0"/>
                    <a:pt x="130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919026" cy="205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650295" y="9448437"/>
            <a:ext cx="598336" cy="598336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2446413" y="4522638"/>
            <a:ext cx="2105352" cy="2517611"/>
          </a:xfrm>
          <a:custGeom>
            <a:avLst/>
            <a:gdLst/>
            <a:ahLst/>
            <a:cxnLst/>
            <a:rect r="r" b="b" t="t" l="l"/>
            <a:pathLst>
              <a:path h="2517611" w="2105352">
                <a:moveTo>
                  <a:pt x="0" y="0"/>
                </a:moveTo>
                <a:lnTo>
                  <a:pt x="2105353" y="0"/>
                </a:lnTo>
                <a:lnTo>
                  <a:pt x="2105353" y="2517611"/>
                </a:lnTo>
                <a:lnTo>
                  <a:pt x="0" y="2517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74570" y="1753209"/>
            <a:ext cx="14445041" cy="82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📊 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Interactive Dashboard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Visualizes sales trends and inventory health using Chart.js.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🤖 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AI Forecasting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Uses Historical Gradient Boosting to predict demand.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🔔 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Alerts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Configurable notifications (SMS/Email) for critical stock levels.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🔒 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Secure Authentication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JWT-based Login, Registration, and Password Reset.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📦 </a:t>
            </a:r>
            <a:r>
              <a:rPr lang="en-US" sz="24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nventory Management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CRUD operations to add, update, or delete store items.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🌗 </a:t>
            </a:r>
            <a:r>
              <a:rPr lang="en-US" b="true" sz="24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UI Personalization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Dark/Light mode toggle for user preference.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AI Chatbot Assistant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A natural language bot that answers queries like "Stock of Item X" or "Predict sales for Store 1" instantly.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ABC Analysis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Automatically categorizes inventory into Class A (High Value), B, and C using the Pareto Principle (80/20 rule) to focus on what matters.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Uses statistical Z-Score analysis to detect theft, data errors, or sudden sales spikes (sales &gt; 2.5x deviation).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Basket Analysis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IIdentifies product correlations (e.g., "If customers buy Bread, they also buy Butter") to aid in cross-selling.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Inter-Store Transfer Optimizer</a:t>
            </a:r>
            <a:r>
              <a:rPr lang="en-US" sz="240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: Automatically identifies "Donor" stores (Overstock) and "Receiver" stores (Understock) and suggests transfers to balance stock without new orders.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87378" y="2811758"/>
            <a:ext cx="2969686" cy="2969686"/>
          </a:xfrm>
          <a:custGeom>
            <a:avLst/>
            <a:gdLst/>
            <a:ahLst/>
            <a:cxnLst/>
            <a:rect r="r" b="b" t="t" l="l"/>
            <a:pathLst>
              <a:path h="2969686" w="2969686">
                <a:moveTo>
                  <a:pt x="0" y="0"/>
                </a:moveTo>
                <a:lnTo>
                  <a:pt x="2969686" y="0"/>
                </a:lnTo>
                <a:lnTo>
                  <a:pt x="2969686" y="2969686"/>
                </a:lnTo>
                <a:lnTo>
                  <a:pt x="0" y="29696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65525" y="9534817"/>
            <a:ext cx="3563832" cy="37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b="true" sz="2122" spc="273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ACHIEVED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409" y="373268"/>
            <a:ext cx="8932293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</a:t>
            </a:r>
          </a:p>
        </p:txBody>
      </p:sp>
    </p:spTree>
  </p:cSld>
  <p:clrMapOvr>
    <a:masterClrMapping/>
  </p:clrMapOvr>
  <p:transition spd="fast">
    <p:wipe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279723" y="3108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239" y="2745042"/>
            <a:ext cx="5995795" cy="5995795"/>
          </a:xfrm>
          <a:custGeom>
            <a:avLst/>
            <a:gdLst/>
            <a:ahLst/>
            <a:cxnLst/>
            <a:rect r="r" b="b" t="t" l="l"/>
            <a:pathLst>
              <a:path h="5995795" w="5995795">
                <a:moveTo>
                  <a:pt x="0" y="0"/>
                </a:moveTo>
                <a:lnTo>
                  <a:pt x="5995795" y="0"/>
                </a:lnTo>
                <a:lnTo>
                  <a:pt x="5995795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2891"/>
            <a:ext cx="10858307" cy="154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Technology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8034" y="2254761"/>
            <a:ext cx="10367873" cy="838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HTML5, CSS3, JavaScript (Vanilla), Chart.js (Visualization).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Python, FastAPI (High-performance API).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Scikit-Learn (HistGradientBoostingRegressor), Pandas, NumPy.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MySQL (Relational Data), SQLAlchemy (ORM).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Integrations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Twilio (SMS), SMTP (Email).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Authentication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JWT (JSON Web Tokens), Passlib (Hashing).</a:t>
            </a:r>
          </a:p>
          <a:p>
            <a:pPr algn="l" marL="604518" indent="-302259" lvl="1">
              <a:lnSpc>
                <a:spcPts val="4143"/>
              </a:lnSpc>
              <a:buFont typeface="Arial"/>
              <a:buChar char="•"/>
            </a:pPr>
            <a:r>
              <a:rPr lang="en-US" b="true" sz="2799" spc="19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 (Backend)</a:t>
            </a:r>
            <a:r>
              <a:rPr lang="en-US" sz="2799" spc="19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Pandas &amp; NumPy (Used heavily in main.py for the ABC analysis and Correlation matrix).</a:t>
            </a:r>
          </a:p>
          <a:p>
            <a:pPr algn="l">
              <a:lnSpc>
                <a:spcPts val="4143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4356" y="-1081104"/>
            <a:ext cx="10269384" cy="5855166"/>
          </a:xfrm>
          <a:custGeom>
            <a:avLst/>
            <a:gdLst/>
            <a:ahLst/>
            <a:cxnLst/>
            <a:rect r="r" b="b" t="t" l="l"/>
            <a:pathLst>
              <a:path h="5855166" w="10269384">
                <a:moveTo>
                  <a:pt x="0" y="0"/>
                </a:moveTo>
                <a:lnTo>
                  <a:pt x="10269385" y="0"/>
                </a:lnTo>
                <a:lnTo>
                  <a:pt x="10269385" y="5855166"/>
                </a:lnTo>
                <a:lnTo>
                  <a:pt x="0" y="585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" t="0" r="-117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91403" y="80224"/>
            <a:ext cx="7660289" cy="275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36392" y="2657285"/>
            <a:ext cx="8570311" cy="688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Ingestion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Loads dataset from Hugging Face (Rodrigo2204/store-sales-forecast).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The ML Pipeline processes data and trains the model.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API Layer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FastAPI exposes endpoints for predictions and inventory.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Layer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The Browser fetches data and renders graphs.</a:t>
            </a:r>
          </a:p>
          <a:p>
            <a:pPr algn="l" marL="604518" indent="-302259" lvl="1">
              <a:lnSpc>
                <a:spcPts val="4983"/>
              </a:lnSpc>
              <a:buAutoNum type="arabicPeriod" startAt="1"/>
            </a:pPr>
            <a:r>
              <a:rPr lang="en-US" b="true" sz="2799" spc="1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Notification Service</a:t>
            </a:r>
            <a:r>
              <a:rPr lang="en-US" sz="2799" spc="145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 Background tasks trigger SMS/Email alerts.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8763" y="3259174"/>
            <a:ext cx="7007979" cy="4898755"/>
          </a:xfrm>
          <a:custGeom>
            <a:avLst/>
            <a:gdLst/>
            <a:ahLst/>
            <a:cxnLst/>
            <a:rect r="r" b="b" t="t" l="l"/>
            <a:pathLst>
              <a:path h="4898755" w="7007979">
                <a:moveTo>
                  <a:pt x="0" y="0"/>
                </a:moveTo>
                <a:lnTo>
                  <a:pt x="7007979" y="0"/>
                </a:lnTo>
                <a:lnTo>
                  <a:pt x="7007979" y="4898756"/>
                </a:lnTo>
                <a:lnTo>
                  <a:pt x="0" y="4898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145" t="0" r="-1761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63" y="442651"/>
            <a:ext cx="16580298" cy="17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10799" spc="-431" b="true">
                <a:solidFill>
                  <a:srgbClr val="F6F6F6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763" y="1900111"/>
            <a:ext cx="14366419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 spc="-159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</a:t>
            </a:r>
            <a:r>
              <a:rPr lang="en-US" sz="3999" spc="-159" strike="noStrike" u="none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e Brain Behind SmartStock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51973" y="2050465"/>
            <a:ext cx="10186215" cy="712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</a:t>
            </a: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HistGradientBoostingRegressor (Optimized for large datasets).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Engineering:</a:t>
            </a:r>
          </a:p>
          <a:p>
            <a:pPr algn="l" marL="949972" indent="-316657" lvl="2">
              <a:lnSpc>
                <a:spcPts val="3806"/>
              </a:lnSpc>
              <a:buFont typeface="Arial"/>
              <a:buChar char="⚬"/>
            </a:pP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Extracts Year, Month, Day, and Day of Week.</a:t>
            </a:r>
          </a:p>
          <a:p>
            <a:pPr algn="l" marL="949972" indent="-316657" lvl="2">
              <a:lnSpc>
                <a:spcPts val="3806"/>
              </a:lnSpc>
              <a:buFont typeface="Arial"/>
              <a:buChar char="⚬"/>
            </a:pP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Uses OneHotEncoder for Categorical data (Store ID, Family).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Workflow:</a:t>
            </a:r>
          </a:p>
          <a:p>
            <a:pPr algn="l" marL="949972" indent="-316657" lvl="2">
              <a:lnSpc>
                <a:spcPts val="3806"/>
              </a:lnSpc>
              <a:buFont typeface="Arial"/>
              <a:buChar char="⚬"/>
            </a:pP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Splits data (Train/Test).</a:t>
            </a:r>
          </a:p>
          <a:p>
            <a:pPr algn="l" marL="949972" indent="-316657" lvl="2">
              <a:lnSpc>
                <a:spcPts val="3806"/>
              </a:lnSpc>
              <a:buFont typeface="Arial"/>
              <a:buChar char="⚬"/>
            </a:pP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Pipeline: Preprocessing         Model Fitting.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Metrics</a:t>
            </a: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Tracks MAE (Mean Absolute Error), RMSE, and R^2 Score.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Anomaly Detection</a:t>
            </a: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Uses Z-Score Logic (Formula: If Sales &gt; Mean + 2.5 * StdDev           Anomaly).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Basket Analysis</a:t>
            </a: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Uses Pearson Correlation Coefficient to find relationships between item families.</a:t>
            </a:r>
          </a:p>
          <a:p>
            <a:pPr algn="l" marL="474986" indent="-237493" lvl="1">
              <a:lnSpc>
                <a:spcPts val="3806"/>
              </a:lnSpc>
              <a:buFont typeface="Arial"/>
              <a:buChar char="•"/>
            </a:pPr>
            <a:r>
              <a:rPr lang="en-US" b="true" sz="220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ABC Analysis</a:t>
            </a:r>
            <a:r>
              <a:rPr lang="en-US" sz="220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: Uses Cumulative Percentage Calculation to segment the top 80% revenue-generating items.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16520" y="5578140"/>
            <a:ext cx="376641" cy="260824"/>
          </a:xfrm>
          <a:custGeom>
            <a:avLst/>
            <a:gdLst/>
            <a:ahLst/>
            <a:cxnLst/>
            <a:rect r="r" b="b" t="t" l="l"/>
            <a:pathLst>
              <a:path h="260824" w="376641">
                <a:moveTo>
                  <a:pt x="0" y="0"/>
                </a:moveTo>
                <a:lnTo>
                  <a:pt x="376641" y="0"/>
                </a:lnTo>
                <a:lnTo>
                  <a:pt x="376641" y="260824"/>
                </a:lnTo>
                <a:lnTo>
                  <a:pt x="0" y="260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96235" y="7003543"/>
            <a:ext cx="346313" cy="239822"/>
          </a:xfrm>
          <a:custGeom>
            <a:avLst/>
            <a:gdLst/>
            <a:ahLst/>
            <a:cxnLst/>
            <a:rect r="r" b="b" t="t" l="l"/>
            <a:pathLst>
              <a:path h="239822" w="346313">
                <a:moveTo>
                  <a:pt x="0" y="0"/>
                </a:moveTo>
                <a:lnTo>
                  <a:pt x="346314" y="0"/>
                </a:lnTo>
                <a:lnTo>
                  <a:pt x="346314" y="239822"/>
                </a:lnTo>
                <a:lnTo>
                  <a:pt x="0" y="239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DAG7rc6pDa4</dc:identifier>
  <dcterms:modified xsi:type="dcterms:W3CDTF">2011-08-01T06:04:30Z</dcterms:modified>
  <cp:revision>1</cp:revision>
  <dc:title>Black and Green Gradient Minimalist Professional Business Presentation</dc:title>
</cp:coreProperties>
</file>